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Montserrat" charset="-52"/>
      <p:regular r:id="rId13"/>
      <p:bold r:id="rId14"/>
      <p:italic r:id="rId15"/>
      <p:boldItalic r:id="rId16"/>
    </p:embeddedFont>
    <p:embeddedFont>
      <p:font typeface="Montserrat ExtraBold" charset="-52"/>
      <p:bold r:id="rId17"/>
      <p:boldItalic r:id="rId18"/>
    </p:embeddedFont>
    <p:embeddedFont>
      <p:font typeface="Montserrat Black" charset="-52"/>
      <p:bold r:id="rId19"/>
      <p:boldItalic r:id="rId20"/>
    </p:embeddedFont>
    <p:embeddedFont>
      <p:font typeface="Montserrat SemiBold" charset="-52"/>
      <p:regular r:id="rId21"/>
      <p:bold r:id="rId22"/>
      <p:italic r:id="rId23"/>
      <p:boldItalic r:id="rId24"/>
    </p:embeddedFont>
    <p:embeddedFont>
      <p:font typeface="Montserrat Medium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504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72362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1e92f133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1e92f133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477110b0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1477110b0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5c4ba86c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5c4ba86c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dc5c1ff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dc5c1ff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9c1704c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9c1704c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dc5c1ff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dc5c1ff5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dd7f2555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dd7f2555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5c4ba86c1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5c4ba86c1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5c4ba86c1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4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5c4ba86c1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9c1704c2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9c1704c2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Май 2021">
  <p:cSld name="CUSTOM_1_1_1_1_1_1_1_1_1_1_3_1_1_4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/>
        </p:nvSpPr>
        <p:spPr>
          <a:xfrm>
            <a:off x="636830" y="4404303"/>
            <a:ext cx="1987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Скачать методичку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9926" y="4596227"/>
            <a:ext cx="266925" cy="2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25" y="345875"/>
            <a:ext cx="1756800" cy="4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52925" y="1473400"/>
            <a:ext cx="8108100" cy="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352925" y="1859151"/>
            <a:ext cx="4224300" cy="225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Демонстрация работы»">
  <p:cSld name="CUSTOM_1_1_1_1_1_1_1_1_1_1_3_1_1_4_4_1_1_1_1_1_1_1_1">
    <p:bg>
      <p:bgPr>
        <a:solidFill>
          <a:srgbClr val="C291F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77" name="Google Shape;77;p11"/>
          <p:cNvPicPr preferRelativeResize="0"/>
          <p:nvPr/>
        </p:nvPicPr>
        <p:blipFill rotWithShape="1">
          <a:blip r:embed="rId3">
            <a:alphaModFix/>
          </a:blip>
          <a:srcRect l="-3199" t="3865" b="-6398"/>
          <a:stretch/>
        </p:blipFill>
        <p:spPr>
          <a:xfrm>
            <a:off x="6768750" y="3069172"/>
            <a:ext cx="1606549" cy="150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May 2021">
  <p:cSld name="CUSTOM_1_1_1_1_1_1_1_1_1_1_3_1_1_4_3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вторение">
  <p:cSld name="CUSTOM_1_1_1_1_1_1_1_1_1_1_3_1_1_4_2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None/>
              <a:defRPr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82" name="Google Shape;8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8100" y="4456389"/>
            <a:ext cx="627842" cy="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вторение. Заголовок. Текст.">
  <p:cSld name="CUSTOM_1_1_1_1_1_1_1_1_1_1_3_1_1_4_2_1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None/>
              <a:defRPr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8100" y="4456389"/>
            <a:ext cx="627842" cy="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суждение">
  <p:cSld name="CUSTOM_1_1_1_1_1_1_1_1_1_1_3_1_1_4_1_1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Medium"/>
              <a:buNone/>
              <a:defRPr sz="1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4017" y="4444625"/>
            <a:ext cx="534575" cy="5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суждение. Заголовок. Текст.">
  <p:cSld name="CUSTOM_1_1_1_1_1_1_1_1_1_1_3_1_1_4_1_1_2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Medium"/>
              <a:buNone/>
              <a:defRPr sz="1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4017" y="4444625"/>
            <a:ext cx="534575" cy="5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овая тема">
  <p:cSld name="CUSTOM_1_1_1_1_1_1_1_1_1_1_3_1_1_4_1_1_1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Medium"/>
              <a:buNone/>
              <a:defRPr sz="1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2736" y="4445275"/>
            <a:ext cx="531725" cy="5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овая тема. Заголовок. Текст.">
  <p:cSld name="CUSTOM_1_1_1_1_1_1_1_1_1_1_3_1_1_4_1_1_1_3"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Medium"/>
              <a:buNone/>
              <a:defRPr sz="1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2736" y="4445275"/>
            <a:ext cx="531725" cy="5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бота на платформе">
  <p:cSld name="CUSTOM_1_1_1_1_1_1_1_1_1_1_3_1_1_4_1_1_1_2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Medium"/>
              <a:buNone/>
              <a:defRPr sz="1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2278" y="4422100"/>
            <a:ext cx="676445" cy="6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бота на платформе. Заголовок. Текст.">
  <p:cSld name="CUSTOM_1_1_1_1_1_1_1_1_1_1_3_1_1_4_1_1_1_2_1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Medium"/>
              <a:buNone/>
              <a:defRPr sz="1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2278" y="4422100"/>
            <a:ext cx="676445" cy="6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Повторение»">
  <p:cSld name="CUSTOM_1_1_1_1_1_1_1_1_1_1_3_1_1_4_4">
    <p:bg>
      <p:bgPr>
        <a:solidFill>
          <a:schemeClr val="accen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t="1900" r="-8236" b="-1899"/>
          <a:stretch/>
        </p:blipFill>
        <p:spPr>
          <a:xfrm>
            <a:off x="6801225" y="3159807"/>
            <a:ext cx="1822349" cy="1545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вершение урока">
  <p:cSld name="CUSTOM_1_1_1_1_1_1_1_1_1_1_3_1_1_4_1_1_1_1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 Medium"/>
              <a:buNone/>
              <a:defRPr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5728" y="4457800"/>
            <a:ext cx="990461" cy="5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вершение урока. Заголовок. Текст.">
  <p:cSld name="CUSTOM_1_1_1_1_1_1_1_1_1_1_3_1_1_4_1_1_1_1_2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 Medium"/>
              <a:buNone/>
              <a:defRPr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5728" y="4457800"/>
            <a:ext cx="990461" cy="5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зкультминутка. Заголовок. Текст.">
  <p:cSld name="CUSTOM_1_1_1_1_1_1_1_1_1_1_3_1_1_4_1_1_1_1_1"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3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Физультминутка</a:t>
            </a:r>
            <a:endParaRPr sz="1200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9631" y="4434850"/>
            <a:ext cx="764300" cy="6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зкультминутка">
  <p:cSld name="CUSTOM_1_1_1_1_1_1_1_1_1_1_3_1_1_4_1_1_1_1_1_2"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4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Перерыв</a:t>
            </a:r>
            <a:endParaRPr sz="1200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75017" y="4422325"/>
            <a:ext cx="655910" cy="6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емонстрация работы в редакторе">
  <p:cSld name="CUSTOM_1_1_1_1_1_1_1_1_1_1_3_1_1_4_1_1_1_1_1_2_1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rgbClr val="C29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291FF"/>
              </a:buClr>
              <a:buSzPts val="1200"/>
              <a:buFont typeface="Montserrat Medium"/>
              <a:buNone/>
              <a:defRPr sz="1200">
                <a:solidFill>
                  <a:srgbClr val="C291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425" y="4415281"/>
            <a:ext cx="591157" cy="5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рупповая работа">
  <p:cSld name="CUSTOM_1_1_1_1_1_1_1_1_1_1_3_1_1_4_1_1_1_1_1_1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9563" y="4453277"/>
            <a:ext cx="975600" cy="586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рупповая работа. Заголовок. Текст.">
  <p:cSld name="CUSTOM_1_1_1_1_1_1_1_1_1_1_3_1_1_4_1_1_1_1_1_1_1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9563" y="4453277"/>
            <a:ext cx="975600" cy="58685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 1">
  <p:cSld name="CUSTOM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Новая тема»">
  <p:cSld name="CUSTOM_1_1_1_1_1_1_1_1_1_1_3_1_1_4_4_1">
    <p:bg>
      <p:bgPr>
        <a:solidFill>
          <a:schemeClr val="accent5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l="-11184" t="60" r="-21335" b="-59"/>
          <a:stretch/>
        </p:blipFill>
        <p:spPr>
          <a:xfrm>
            <a:off x="6759550" y="3011700"/>
            <a:ext cx="1950027" cy="165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Обсуждение»">
  <p:cSld name="CUSTOM_1_1_1_1_1_1_1_1_1_1_3_1_1_4_4_1_1">
    <p:bg>
      <p:bgPr>
        <a:solidFill>
          <a:schemeClr val="accent4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 t="-2827" r="-33743"/>
          <a:stretch/>
        </p:blipFill>
        <p:spPr>
          <a:xfrm>
            <a:off x="6912650" y="2968400"/>
            <a:ext cx="2001076" cy="169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Групповая работа»">
  <p:cSld name="CUSTOM_1_1_1_1_1_1_1_1_1_1_3_1_1_4_4_1_1_1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42" name="Google Shape;4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3375" y="3011700"/>
            <a:ext cx="2748550" cy="165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Работа на платформе»">
  <p:cSld name="CUSTOM_1_1_1_1_1_1_1_1_1_1_3_1_1_4_4_1_1_1_1">
    <p:bg>
      <p:bgPr>
        <a:solidFill>
          <a:schemeClr val="accen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3">
            <a:alphaModFix/>
          </a:blip>
          <a:srcRect r="-8260"/>
          <a:stretch/>
        </p:blipFill>
        <p:spPr>
          <a:xfrm>
            <a:off x="6414050" y="2927125"/>
            <a:ext cx="2049726" cy="173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Перерыв»">
  <p:cSld name="CUSTOM_1_1_1_1_1_1_1_1_1_1_3_1_1_4_4_1_1_1_1_1">
    <p:bg>
      <p:bgPr>
        <a:solidFill>
          <a:schemeClr val="accent6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56" name="Google Shape;56;p8"/>
          <p:cNvPicPr preferRelativeResize="0"/>
          <p:nvPr/>
        </p:nvPicPr>
        <p:blipFill rotWithShape="1">
          <a:blip r:embed="rId3">
            <a:alphaModFix/>
          </a:blip>
          <a:srcRect l="-5793" r="-4350"/>
          <a:stretch/>
        </p:blipFill>
        <p:spPr>
          <a:xfrm>
            <a:off x="6589951" y="3011700"/>
            <a:ext cx="1950026" cy="16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Физкультминутка»">
  <p:cSld name="CUSTOM_1_1_1_1_1_1_1_1_1_1_3_1_1_4_4_1_1_1_1_1_1">
    <p:bg>
      <p:bgPr>
        <a:solidFill>
          <a:schemeClr val="accent6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9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0113" y="3011700"/>
            <a:ext cx="2093949" cy="16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Завершение урока»">
  <p:cSld name="CUSTOM_1_1_1_1_1_1_1_1_1_1_3_1_1_4_4_1_1_1_1_1_1_1">
    <p:bg>
      <p:bgPr>
        <a:solidFill>
          <a:schemeClr val="accent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0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3600" y="3108084"/>
            <a:ext cx="2674100" cy="155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67025" y="367025"/>
            <a:ext cx="84171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67025" y="973450"/>
            <a:ext cx="84171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16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16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6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16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16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6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1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27">
          <p15:clr>
            <a:srgbClr val="FF0000"/>
          </p15:clr>
        </p15:guide>
        <p15:guide id="2" orient="horz" pos="227">
          <p15:clr>
            <a:srgbClr val="FF0000"/>
          </p15:clr>
        </p15:guide>
        <p15:guide id="3" orient="horz" pos="3013">
          <p15:clr>
            <a:srgbClr val="FF0000"/>
          </p15:clr>
        </p15:guide>
        <p15:guide id="4" pos="5533">
          <p15:clr>
            <a:srgbClr val="FF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subTitle" idx="1"/>
          </p:nvPr>
        </p:nvSpPr>
        <p:spPr>
          <a:xfrm>
            <a:off x="352925" y="1473400"/>
            <a:ext cx="8108100" cy="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b="1" dirty="0"/>
              <a:t>Санджиев </a:t>
            </a:r>
            <a:r>
              <a:rPr lang="ru-RU" b="1" dirty="0" err="1"/>
              <a:t>Дольган</a:t>
            </a:r>
            <a:r>
              <a:rPr lang="ru-RU" b="1" dirty="0"/>
              <a:t> </a:t>
            </a:r>
            <a:r>
              <a:rPr lang="ru-RU" b="1" dirty="0" err="1"/>
              <a:t>Ниязбекович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352925" y="1859150"/>
            <a:ext cx="7026300" cy="195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dirty="0">
                <a:solidFill>
                  <a:srgbClr val="FFFFFF"/>
                </a:solidFill>
              </a:rPr>
              <a:t>Игра </a:t>
            </a:r>
            <a:r>
              <a:rPr lang="ru-RU" dirty="0" smtClean="0">
                <a:solidFill>
                  <a:srgbClr val="FFFFFF"/>
                </a:solidFill>
              </a:rPr>
              <a:t>«</a:t>
            </a:r>
            <a:r>
              <a:rPr lang="ru-RU" dirty="0" err="1" smtClean="0">
                <a:solidFill>
                  <a:srgbClr val="FFFFFF"/>
                </a:solidFill>
              </a:rPr>
              <a:t>Стельбище</a:t>
            </a:r>
            <a:r>
              <a:rPr lang="ru-RU" dirty="0" smtClean="0">
                <a:solidFill>
                  <a:srgbClr val="FFFFFF"/>
                </a:solidFill>
              </a:rPr>
              <a:t> полиции»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161" name="Google Shape;161;p29"/>
          <p:cNvSpPr/>
          <p:nvPr/>
        </p:nvSpPr>
        <p:spPr>
          <a:xfrm>
            <a:off x="253350" y="4023650"/>
            <a:ext cx="2303100" cy="96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Спасибо за внимание!</a:t>
            </a:r>
            <a:endParaRPr/>
          </a:p>
        </p:txBody>
      </p:sp>
      <p:sp>
        <p:nvSpPr>
          <p:cNvPr id="219" name="Google Shape;219;p38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3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 err="1">
                <a:solidFill>
                  <a:schemeClr val="dk1"/>
                </a:solidFill>
              </a:rPr>
              <a:t>Буду</a:t>
            </a:r>
            <a:r>
              <a:rPr lang="en-GB" sz="1800" dirty="0">
                <a:solidFill>
                  <a:schemeClr val="dk1"/>
                </a:solidFill>
              </a:rPr>
              <a:t> </a:t>
            </a:r>
            <a:r>
              <a:rPr lang="en-GB" sz="1800" dirty="0" err="1" smtClean="0">
                <a:solidFill>
                  <a:schemeClr val="dk1"/>
                </a:solidFill>
              </a:rPr>
              <a:t>рад</a:t>
            </a:r>
            <a:r>
              <a:rPr lang="en-GB" sz="1800" dirty="0" smtClean="0">
                <a:solidFill>
                  <a:schemeClr val="dk1"/>
                </a:solidFill>
              </a:rPr>
              <a:t> </a:t>
            </a:r>
            <a:r>
              <a:rPr lang="en-GB" sz="1800" dirty="0" err="1">
                <a:solidFill>
                  <a:schemeClr val="dk1"/>
                </a:solidFill>
              </a:rPr>
              <a:t>ответить</a:t>
            </a:r>
            <a:r>
              <a:rPr lang="en-GB" sz="1800" dirty="0">
                <a:solidFill>
                  <a:schemeClr val="dk1"/>
                </a:solidFill>
              </a:rPr>
              <a:t> </a:t>
            </a:r>
            <a:r>
              <a:rPr lang="en-GB" sz="1800" dirty="0" err="1">
                <a:solidFill>
                  <a:schemeClr val="dk1"/>
                </a:solidFill>
              </a:rPr>
              <a:t>на</a:t>
            </a:r>
            <a:r>
              <a:rPr lang="en-GB" sz="1800" dirty="0">
                <a:solidFill>
                  <a:schemeClr val="dk1"/>
                </a:solidFill>
              </a:rPr>
              <a:t> </a:t>
            </a:r>
            <a:r>
              <a:rPr lang="en-GB" sz="1800" dirty="0" err="1">
                <a:solidFill>
                  <a:schemeClr val="dk1"/>
                </a:solidFill>
              </a:rPr>
              <a:t>ваши</a:t>
            </a:r>
            <a:r>
              <a:rPr lang="en-GB" sz="1800" dirty="0">
                <a:solidFill>
                  <a:schemeClr val="dk1"/>
                </a:solidFill>
              </a:rPr>
              <a:t> </a:t>
            </a:r>
            <a:r>
              <a:rPr lang="en-GB" sz="1800" dirty="0" err="1">
                <a:solidFill>
                  <a:schemeClr val="dk1"/>
                </a:solidFill>
              </a:rPr>
              <a:t>вопросы</a:t>
            </a:r>
            <a:r>
              <a:rPr lang="en-GB" sz="1800" dirty="0">
                <a:solidFill>
                  <a:schemeClr val="dk1"/>
                </a:solidFill>
              </a:rPr>
              <a:t> и </a:t>
            </a:r>
            <a:r>
              <a:rPr lang="en-GB" sz="1800" dirty="0" err="1">
                <a:solidFill>
                  <a:schemeClr val="dk1"/>
                </a:solidFill>
              </a:rPr>
              <a:t>получить</a:t>
            </a:r>
            <a:r>
              <a:rPr lang="en-GB" sz="1800" dirty="0">
                <a:solidFill>
                  <a:schemeClr val="dk1"/>
                </a:solidFill>
              </a:rPr>
              <a:t> </a:t>
            </a:r>
            <a:r>
              <a:rPr lang="en-GB" sz="1800" dirty="0" err="1">
                <a:solidFill>
                  <a:schemeClr val="dk1"/>
                </a:solidFill>
              </a:rPr>
              <a:t>обратную</a:t>
            </a:r>
            <a:r>
              <a:rPr lang="en-GB" sz="1800" dirty="0">
                <a:solidFill>
                  <a:schemeClr val="dk1"/>
                </a:solidFill>
              </a:rPr>
              <a:t> </a:t>
            </a:r>
            <a:r>
              <a:rPr lang="en-GB" sz="1800" dirty="0" err="1">
                <a:solidFill>
                  <a:schemeClr val="dk1"/>
                </a:solidFill>
              </a:rPr>
              <a:t>связь</a:t>
            </a:r>
            <a:r>
              <a:rPr lang="en-GB" sz="1800" dirty="0">
                <a:solidFill>
                  <a:schemeClr val="dk1"/>
                </a:solidFill>
              </a:rPr>
              <a:t>!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220" name="Google Shape;220;p38"/>
          <p:cNvPicPr preferRelativeResize="0"/>
          <p:nvPr/>
        </p:nvPicPr>
        <p:blipFill rotWithShape="1">
          <a:blip r:embed="rId3">
            <a:alphaModFix/>
          </a:blip>
          <a:srcRect l="8842" t="11880" r="7733" b="10774"/>
          <a:stretch/>
        </p:blipFill>
        <p:spPr>
          <a:xfrm>
            <a:off x="2933913" y="1746000"/>
            <a:ext cx="3276170" cy="30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Проблематика</a:t>
            </a:r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ru-RU" sz="1800" dirty="0"/>
              <a:t>Правовая пропаганда направлена на распространение и разъяснение правовых норм и практики их применения в сфере органов внутренних дел.</a:t>
            </a:r>
            <a:endParaRPr sz="1800" dirty="0"/>
          </a:p>
        </p:txBody>
      </p:sp>
      <p:pic>
        <p:nvPicPr>
          <p:cNvPr id="6146" name="Picture 2" descr="Госдума приняла в первом чтении проект о расширении полномочий полиции -  Парламентская газет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16925"/>
            <a:ext cx="3816424" cy="252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Решение</a:t>
            </a:r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ru-RU" sz="1800" dirty="0" smtClean="0"/>
              <a:t>Через детские игры доводить </a:t>
            </a:r>
            <a:r>
              <a:rPr lang="ru-RU" sz="1800" dirty="0"/>
              <a:t>до граждан информацию об их правах и обязанностях, поведении в случае </a:t>
            </a:r>
            <a:r>
              <a:rPr lang="ru-RU" sz="1800" dirty="0" smtClean="0"/>
              <a:t>нарушения и т.д.</a:t>
            </a:r>
            <a:r>
              <a:rPr lang="ru-RU" sz="1800" dirty="0"/>
              <a:t> </a:t>
            </a:r>
            <a:endParaRPr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11710"/>
            <a:ext cx="3997077" cy="240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Целевая аудитория проекта ––</a:t>
            </a:r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</a:rPr>
              <a:t>Дети и школьники, а так же взрослое поколение. </a:t>
            </a:r>
            <a:endParaRPr sz="1800" dirty="0"/>
          </a:p>
        </p:txBody>
      </p:sp>
      <p:pic>
        <p:nvPicPr>
          <p:cNvPr id="2050" name="Picture 2" descr="Школьники наглеют и делают что хотят. Какую роль в этом занимают их  родители | Начиная всё сначала | Дзе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35646"/>
            <a:ext cx="5793742" cy="325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Объём рынка ––</a:t>
            </a:r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800" dirty="0" err="1" smtClean="0">
                <a:solidFill>
                  <a:schemeClr val="dk1"/>
                </a:solidFill>
              </a:rPr>
              <a:t>Примерное</a:t>
            </a:r>
            <a:r>
              <a:rPr lang="en-GB" sz="1800" dirty="0" smtClean="0">
                <a:solidFill>
                  <a:schemeClr val="dk1"/>
                </a:solidFill>
              </a:rPr>
              <a:t> </a:t>
            </a:r>
            <a:r>
              <a:rPr lang="en-GB" sz="1800" dirty="0" err="1" smtClean="0">
                <a:solidFill>
                  <a:schemeClr val="dk1"/>
                </a:solidFill>
              </a:rPr>
              <a:t>количество</a:t>
            </a:r>
            <a:r>
              <a:rPr lang="en-GB" sz="1800" dirty="0" smtClean="0">
                <a:solidFill>
                  <a:schemeClr val="dk1"/>
                </a:solidFill>
              </a:rPr>
              <a:t> </a:t>
            </a:r>
            <a:r>
              <a:rPr lang="en-GB" sz="1800" dirty="0" err="1" smtClean="0">
                <a:solidFill>
                  <a:schemeClr val="dk1"/>
                </a:solidFill>
              </a:rPr>
              <a:t>реальных</a:t>
            </a:r>
            <a:r>
              <a:rPr lang="en-GB" sz="1800" dirty="0" smtClean="0">
                <a:solidFill>
                  <a:schemeClr val="dk1"/>
                </a:solidFill>
              </a:rPr>
              <a:t> </a:t>
            </a:r>
            <a:r>
              <a:rPr lang="en-GB" sz="1800" dirty="0" err="1" smtClean="0">
                <a:solidFill>
                  <a:schemeClr val="dk1"/>
                </a:solidFill>
              </a:rPr>
              <a:t>продаж</a:t>
            </a:r>
            <a:r>
              <a:rPr lang="en-GB" sz="1800" dirty="0" smtClean="0">
                <a:solidFill>
                  <a:schemeClr val="dk1"/>
                </a:solidFill>
              </a:rPr>
              <a:t> </a:t>
            </a:r>
            <a:r>
              <a:rPr lang="en-GB" sz="1800" dirty="0" err="1" smtClean="0">
                <a:solidFill>
                  <a:schemeClr val="dk1"/>
                </a:solidFill>
              </a:rPr>
              <a:t>потенциальным</a:t>
            </a:r>
            <a:r>
              <a:rPr lang="en-GB" sz="1800" dirty="0" smtClean="0">
                <a:solidFill>
                  <a:schemeClr val="dk1"/>
                </a:solidFill>
              </a:rPr>
              <a:t> </a:t>
            </a:r>
            <a:r>
              <a:rPr lang="en-GB" sz="1800" dirty="0" err="1" smtClean="0">
                <a:solidFill>
                  <a:schemeClr val="dk1"/>
                </a:solidFill>
              </a:rPr>
              <a:t>покупателям</a:t>
            </a:r>
            <a:r>
              <a:rPr lang="ru-RU" sz="1800" dirty="0">
                <a:solidFill>
                  <a:schemeClr val="dk1"/>
                </a:solidFill>
              </a:rPr>
              <a:t> </a:t>
            </a:r>
            <a:r>
              <a:rPr lang="ru-RU" sz="1800" dirty="0" smtClean="0">
                <a:solidFill>
                  <a:schemeClr val="dk1"/>
                </a:solidFill>
              </a:rPr>
              <a:t>это </a:t>
            </a:r>
            <a:r>
              <a:rPr lang="ru-RU" sz="1800" dirty="0">
                <a:solidFill>
                  <a:schemeClr val="dk1"/>
                </a:solidFill>
              </a:rPr>
              <a:t>Все школы и </a:t>
            </a:r>
            <a:r>
              <a:rPr lang="ru-RU" sz="1800" dirty="0" smtClean="0">
                <a:solidFill>
                  <a:schemeClr val="dk1"/>
                </a:solidFill>
              </a:rPr>
              <a:t>колледжи. Развитие интереса у молодежи работы в правоохранительных органов. А также ознакомить с основами работы.</a:t>
            </a:r>
            <a:endParaRPr lang="ru-RU" sz="1800" dirty="0">
              <a:solidFill>
                <a:schemeClr val="dk1"/>
              </a:solidFill>
            </a:endParaRPr>
          </a:p>
        </p:txBody>
      </p:sp>
      <p:pic>
        <p:nvPicPr>
          <p:cNvPr id="3074" name="Picture 2" descr="Школа - Главная страниц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067694"/>
            <a:ext cx="3816424" cy="286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889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Бизнес-модель</a:t>
            </a:r>
            <a:endParaRPr/>
          </a:p>
        </p:txBody>
      </p:sp>
      <p:sp>
        <p:nvSpPr>
          <p:cNvPr id="191" name="Google Shape;191;p34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ru-RU" sz="1800" dirty="0" smtClean="0">
                <a:solidFill>
                  <a:schemeClr val="dk1"/>
                </a:solidFill>
              </a:rPr>
              <a:t>П</a:t>
            </a:r>
            <a:r>
              <a:rPr lang="en-GB" sz="1800" dirty="0" err="1" smtClean="0">
                <a:solidFill>
                  <a:schemeClr val="dk1"/>
                </a:solidFill>
              </a:rPr>
              <a:t>рибыль</a:t>
            </a:r>
            <a:r>
              <a:rPr lang="en-GB" sz="1800" dirty="0" smtClean="0">
                <a:solidFill>
                  <a:schemeClr val="dk1"/>
                </a:solidFill>
              </a:rPr>
              <a:t> </a:t>
            </a:r>
            <a:r>
              <a:rPr lang="en-GB" sz="1800" dirty="0" err="1">
                <a:solidFill>
                  <a:schemeClr val="dk1"/>
                </a:solidFill>
              </a:rPr>
              <a:t>будет</a:t>
            </a:r>
            <a:r>
              <a:rPr lang="en-GB" sz="1800" dirty="0">
                <a:solidFill>
                  <a:schemeClr val="dk1"/>
                </a:solidFill>
              </a:rPr>
              <a:t> </a:t>
            </a:r>
            <a:r>
              <a:rPr lang="ru-RU" sz="1800" dirty="0" smtClean="0">
                <a:solidFill>
                  <a:schemeClr val="dk1"/>
                </a:solidFill>
              </a:rPr>
              <a:t> </a:t>
            </a:r>
            <a:r>
              <a:rPr lang="en-GB" sz="1800" dirty="0" err="1" smtClean="0">
                <a:solidFill>
                  <a:schemeClr val="dk1"/>
                </a:solidFill>
              </a:rPr>
              <a:t>поступать</a:t>
            </a:r>
            <a:r>
              <a:rPr lang="en-GB" sz="1800" dirty="0" smtClean="0">
                <a:solidFill>
                  <a:schemeClr val="dk1"/>
                </a:solidFill>
              </a:rPr>
              <a:t> </a:t>
            </a:r>
            <a:r>
              <a:rPr lang="ru-RU" sz="1800" dirty="0" smtClean="0">
                <a:solidFill>
                  <a:schemeClr val="dk1"/>
                </a:solidFill>
              </a:rPr>
              <a:t> от государственных и коммерческих организаций  дошкольного и школьного образования. 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4100" name="Picture 4" descr="Foto De Stock Flujo De Efectivo Con La Computadora | Libre De Derechos |  Free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851670"/>
            <a:ext cx="2448272" cy="303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Отличительные особенности проекта</a:t>
            </a:r>
            <a:endParaRPr/>
          </a:p>
        </p:txBody>
      </p:sp>
      <p:sp>
        <p:nvSpPr>
          <p:cNvPr id="197" name="Google Shape;197;p35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</a:rPr>
              <a:t>Идея и направленность</a:t>
            </a:r>
            <a:r>
              <a:rPr lang="ru-RU" sz="1800" dirty="0" smtClean="0">
                <a:solidFill>
                  <a:schemeClr val="dk1"/>
                </a:solidFill>
              </a:rPr>
              <a:t>.</a:t>
            </a:r>
            <a:endParaRPr sz="1800" dirty="0"/>
          </a:p>
        </p:txBody>
      </p:sp>
      <p:pic>
        <p:nvPicPr>
          <p:cNvPr id="5122" name="Picture 2" descr="Как сериал &quot;Шерлок&quot; превратился из детектива в семейную мелодраму - РИА  Новости, 03.03.20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987574"/>
            <a:ext cx="3480321" cy="348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063" y="1621200"/>
            <a:ext cx="5429873" cy="29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6"/>
          <p:cNvPicPr preferRelativeResize="0"/>
          <p:nvPr/>
        </p:nvPicPr>
        <p:blipFill rotWithShape="1">
          <a:blip r:embed="rId4">
            <a:alphaModFix/>
          </a:blip>
          <a:srcRect l="27100" t="9980" r="6944" b="18936"/>
          <a:stretch/>
        </p:blipFill>
        <p:spPr>
          <a:xfrm>
            <a:off x="2474384" y="1790747"/>
            <a:ext cx="4200955" cy="247651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6"/>
          <p:cNvSpPr/>
          <p:nvPr/>
        </p:nvSpPr>
        <p:spPr>
          <a:xfrm>
            <a:off x="2591855" y="1885797"/>
            <a:ext cx="3963000" cy="359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200025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6"/>
          <p:cNvSpPr txBox="1"/>
          <p:nvPr/>
        </p:nvSpPr>
        <p:spPr>
          <a:xfrm>
            <a:off x="3039425" y="1917125"/>
            <a:ext cx="31746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latin typeface="Montserrat SemiBold"/>
                <a:ea typeface="Montserrat SemiBold"/>
                <a:cs typeface="Montserrat SemiBold"/>
                <a:sym typeface="Montserrat SemiBold"/>
              </a:rPr>
              <a:t>Запусти демонстрацию!</a:t>
            </a:r>
            <a:endParaRPr sz="180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6" name="Google Shape;206;p36"/>
          <p:cNvSpPr txBox="1"/>
          <p:nvPr/>
        </p:nvSpPr>
        <p:spPr>
          <a:xfrm>
            <a:off x="360000" y="360000"/>
            <a:ext cx="84240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Montserrat Black"/>
                <a:ea typeface="Montserrat Black"/>
                <a:cs typeface="Montserrat Black"/>
                <a:sym typeface="Montserrat Black"/>
              </a:rPr>
              <a:t>Демонстрация проекта</a:t>
            </a:r>
            <a:endParaRPr sz="28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833AE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«Проект»</a:t>
            </a:r>
            <a:endParaRPr sz="2800">
              <a:solidFill>
                <a:srgbClr val="833AE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" name="Google Shape;207;p36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Работа на платформе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Перспективы развития проекта</a:t>
            </a:r>
            <a:endParaRPr/>
          </a:p>
        </p:txBody>
      </p:sp>
      <p:sp>
        <p:nvSpPr>
          <p:cNvPr id="213" name="Google Shape;213;p37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 smtClean="0">
                <a:solidFill>
                  <a:schemeClr val="dk1"/>
                </a:solidFill>
              </a:rPr>
              <a:t>Необходимо доработать  направление правого объяснения работ полицейского в виде интерактивного диалога или спринт викторин с призами и </a:t>
            </a:r>
            <a:r>
              <a:rPr lang="ru-RU" sz="1800" dirty="0" err="1" smtClean="0">
                <a:solidFill>
                  <a:schemeClr val="dk1"/>
                </a:solidFill>
              </a:rPr>
              <a:t>ивентами</a:t>
            </a:r>
            <a:r>
              <a:rPr lang="ru-RU" sz="1800" dirty="0" smtClean="0">
                <a:solidFill>
                  <a:schemeClr val="dk1"/>
                </a:solidFill>
              </a:rPr>
              <a:t>.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2" name="giphy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51920" y="1851670"/>
            <a:ext cx="3096344" cy="3096344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lgoritmika (May 2021) 02">
  <a:themeElements>
    <a:clrScheme name="Simple Light">
      <a:dk1>
        <a:srgbClr val="000000"/>
      </a:dk1>
      <a:lt1>
        <a:srgbClr val="FFFFFE"/>
      </a:lt1>
      <a:dk2>
        <a:srgbClr val="5E5EFF"/>
      </a:dk2>
      <a:lt2>
        <a:srgbClr val="8EE85D"/>
      </a:lt2>
      <a:accent1>
        <a:srgbClr val="833AE0"/>
      </a:accent1>
      <a:accent2>
        <a:srgbClr val="FF7842"/>
      </a:accent2>
      <a:accent3>
        <a:srgbClr val="88DBF2"/>
      </a:accent3>
      <a:accent4>
        <a:srgbClr val="38BD60"/>
      </a:accent4>
      <a:accent5>
        <a:srgbClr val="FA82CC"/>
      </a:accent5>
      <a:accent6>
        <a:srgbClr val="FFDC40"/>
      </a:accent6>
      <a:hlink>
        <a:srgbClr val="833A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147</Words>
  <Application>Microsoft Office PowerPoint</Application>
  <PresentationFormat>Экран (16:9)</PresentationFormat>
  <Paragraphs>22</Paragraphs>
  <Slides>10</Slides>
  <Notes>10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Montserrat</vt:lpstr>
      <vt:lpstr>Montserrat ExtraBold</vt:lpstr>
      <vt:lpstr>Montserrat Black</vt:lpstr>
      <vt:lpstr>Montserrat SemiBold</vt:lpstr>
      <vt:lpstr>Montserrat Medium</vt:lpstr>
      <vt:lpstr>Algoritmika (May 2021) 02</vt:lpstr>
      <vt:lpstr>Игра «Стельбище полиции»</vt:lpstr>
      <vt:lpstr>Проблематика</vt:lpstr>
      <vt:lpstr>Решение</vt:lpstr>
      <vt:lpstr>Целевая аудитория проекта ––</vt:lpstr>
      <vt:lpstr>Объём рынка ––</vt:lpstr>
      <vt:lpstr>Бизнес-модель</vt:lpstr>
      <vt:lpstr>Отличительные особенности проекта</vt:lpstr>
      <vt:lpstr>Презентация PowerPoint</vt:lpstr>
      <vt:lpstr>Перспективы развития проекта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«Стельбище полиции»</dc:title>
  <cp:lastModifiedBy>MR.Dmi</cp:lastModifiedBy>
  <cp:revision>2</cp:revision>
  <dcterms:modified xsi:type="dcterms:W3CDTF">2023-10-28T12:33:58Z</dcterms:modified>
</cp:coreProperties>
</file>